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8"/>
  </p:notesMasterIdLst>
  <p:sldIdLst>
    <p:sldId id="256" r:id="rId2"/>
    <p:sldId id="279" r:id="rId3"/>
    <p:sldId id="291" r:id="rId4"/>
    <p:sldId id="292" r:id="rId5"/>
    <p:sldId id="280" r:id="rId6"/>
    <p:sldId id="293" r:id="rId7"/>
    <p:sldId id="294" r:id="rId8"/>
    <p:sldId id="295" r:id="rId9"/>
    <p:sldId id="298" r:id="rId10"/>
    <p:sldId id="296" r:id="rId11"/>
    <p:sldId id="297" r:id="rId12"/>
    <p:sldId id="263" r:id="rId13"/>
    <p:sldId id="271" r:id="rId14"/>
    <p:sldId id="286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6357" autoAdjust="0"/>
  </p:normalViewPr>
  <p:slideViewPr>
    <p:cSldViewPr snapToGrid="0">
      <p:cViewPr varScale="1">
        <p:scale>
          <a:sx n="68" d="100"/>
          <a:sy n="68" d="100"/>
        </p:scale>
        <p:origin x="672" y="54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6/27/2024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Mohammad Sabouri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D249C9-88DA-4A34-8243-B3685B8A0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56" r="21856"/>
          <a:stretch/>
        </p:blipFill>
        <p:spPr>
          <a:xfrm rot="16200000">
            <a:off x="1676400" y="431800"/>
            <a:ext cx="2398713" cy="2397125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4870B4D-1037-EBFF-758B-3FAC3CD94664}"/>
              </a:ext>
            </a:extLst>
          </p:cNvPr>
          <p:cNvSpPr txBox="1">
            <a:spLocks/>
          </p:cNvSpPr>
          <p:nvPr/>
        </p:nvSpPr>
        <p:spPr>
          <a:xfrm>
            <a:off x="773857" y="3023419"/>
            <a:ext cx="4341281" cy="3603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 student of Genova University  in field of Robotic Engineering.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Master's Degree in Electrical-Control Engineering, Shiraz University, Shiraz, Iran.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Laurea Magistrale in Ingegneria dell'Elettrocontrollo, Università di Shiraz, Shiraz, Iran.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14301" y="775884"/>
            <a:ext cx="2859741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Non-holonomic Mobile Robot.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46BB269-2386-0861-8C5F-CE2392987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4" t="9347" r="12603" b="23162"/>
          <a:stretch/>
        </p:blipFill>
        <p:spPr>
          <a:xfrm>
            <a:off x="336400" y="1825562"/>
            <a:ext cx="2204787" cy="1603438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DF7B1341-0983-FC05-4ABA-5BE5B289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b="19450"/>
          <a:stretch/>
        </p:blipFill>
        <p:spPr>
          <a:xfrm>
            <a:off x="336134" y="3740883"/>
            <a:ext cx="2204787" cy="1603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2C6-344D-8DE1-A361-90C6F61D296A}"/>
              </a:ext>
            </a:extLst>
          </p:cNvPr>
          <p:cNvSpPr txBox="1"/>
          <p:nvPr/>
        </p:nvSpPr>
        <p:spPr>
          <a:xfrm>
            <a:off x="2528048" y="775336"/>
            <a:ext cx="2859741" cy="84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Mini-Mobile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for Swarm applications.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594C0-8D29-8305-7515-0ABA5DE8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66" t="22955" r="13619" b="32646"/>
          <a:stretch/>
        </p:blipFill>
        <p:spPr>
          <a:xfrm>
            <a:off x="3346403" y="3718571"/>
            <a:ext cx="1691763" cy="1676660"/>
          </a:xfrm>
          <a:prstGeom prst="rect">
            <a:avLst/>
          </a:prstGeom>
        </p:spPr>
      </p:pic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B502C46-4462-A359-0C15-B050408998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2" t="17182" r="4858" b="10654"/>
          <a:stretch/>
        </p:blipFill>
        <p:spPr>
          <a:xfrm>
            <a:off x="3364331" y="1816335"/>
            <a:ext cx="1611082" cy="15966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019358-9D86-186E-332B-D9C8FD10BE0B}"/>
              </a:ext>
            </a:extLst>
          </p:cNvPr>
          <p:cNvSpPr txBox="1"/>
          <p:nvPr/>
        </p:nvSpPr>
        <p:spPr>
          <a:xfrm>
            <a:off x="8715473" y="826076"/>
            <a:ext cx="3348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and Implementation controller algorithm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3 DOF special manipulator for robotic fountain. 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43977" y="5408855"/>
            <a:ext cx="25988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All Part : mechanical design, electronic design and implementation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3145120" y="5537102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0B88F4-9CAE-C939-FFD1-0B06D86501B7}"/>
              </a:ext>
            </a:extLst>
          </p:cNvPr>
          <p:cNvSpPr txBox="1"/>
          <p:nvPr/>
        </p:nvSpPr>
        <p:spPr>
          <a:xfrm>
            <a:off x="5038166" y="797418"/>
            <a:ext cx="3433481" cy="9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Patch planning and control the movement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Hovercraft. (re modeling the dynamic and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kinematic with LPV method and design LPV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by LMI techniques. </a:t>
            </a: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device with wires and wires on a table&#10;&#10;Description automatically generated">
            <a:extLst>
              <a:ext uri="{FF2B5EF4-FFF2-40B4-BE49-F238E27FC236}">
                <a16:creationId xmlns:a16="http://schemas.microsoft.com/office/drawing/2014/main" id="{6FA6D75B-DD4F-1760-DC5D-F1CA1432A7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91" b="19656"/>
          <a:stretch/>
        </p:blipFill>
        <p:spPr>
          <a:xfrm>
            <a:off x="5884219" y="1816335"/>
            <a:ext cx="2141643" cy="1686277"/>
          </a:xfrm>
          <a:prstGeom prst="rect">
            <a:avLst/>
          </a:prstGeom>
        </p:spPr>
      </p:pic>
      <p:pic>
        <p:nvPicPr>
          <p:cNvPr id="22" name="Picture 21" descr="A small device with propellers and wires&#10;&#10;Description automatically generated with medium confidence">
            <a:extLst>
              <a:ext uri="{FF2B5EF4-FFF2-40B4-BE49-F238E27FC236}">
                <a16:creationId xmlns:a16="http://schemas.microsoft.com/office/drawing/2014/main" id="{ACFD8AB6-E2C2-218B-21E1-6E48C4199D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58" b="16030"/>
          <a:stretch/>
        </p:blipFill>
        <p:spPr>
          <a:xfrm>
            <a:off x="6028590" y="3691677"/>
            <a:ext cx="1950421" cy="168627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2E9565-41D6-76D2-391E-C5FE5638C118}"/>
              </a:ext>
            </a:extLst>
          </p:cNvPr>
          <p:cNvSpPr/>
          <p:nvPr/>
        </p:nvSpPr>
        <p:spPr>
          <a:xfrm>
            <a:off x="8558316" y="1731139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CE79CDC-8706-C8EE-C9ED-42F2E1413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19" t="14020" r="3945" b="25223"/>
          <a:stretch/>
        </p:blipFill>
        <p:spPr>
          <a:xfrm>
            <a:off x="9259604" y="2769406"/>
            <a:ext cx="1846435" cy="16097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B7C488-5BB7-91A8-D4D1-9EC94F13A1E4}"/>
              </a:ext>
            </a:extLst>
          </p:cNvPr>
          <p:cNvSpPr txBox="1"/>
          <p:nvPr/>
        </p:nvSpPr>
        <p:spPr>
          <a:xfrm>
            <a:off x="5986181" y="5567021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AA370E-00A6-3348-F761-C1B92B78688D}"/>
              </a:ext>
            </a:extLst>
          </p:cNvPr>
          <p:cNvSpPr txBox="1"/>
          <p:nvPr/>
        </p:nvSpPr>
        <p:spPr>
          <a:xfrm>
            <a:off x="9259604" y="4779186"/>
            <a:ext cx="22047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Modeling and design motion controller board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130989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20" grpId="0"/>
      <p:bldP spid="25" grpId="0" animBg="1"/>
      <p:bldP spid="26" grpId="0" animBg="1"/>
      <p:bldP spid="27" grpId="0" animBg="1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35816" y="871927"/>
            <a:ext cx="3004522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and stepper motor Driver.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97598" y="5483423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Design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3078461" y="5408855"/>
            <a:ext cx="2414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Mechanical Design, Programing,  and implementation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CC880AED-E5D9-57DE-F0C2-A3CE9654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4" t="7582" r="12411" b="7842"/>
          <a:stretch/>
        </p:blipFill>
        <p:spPr>
          <a:xfrm>
            <a:off x="343317" y="3429000"/>
            <a:ext cx="2159068" cy="1783120"/>
          </a:xfrm>
          <a:prstGeom prst="rect">
            <a:avLst/>
          </a:prstGeom>
        </p:spPr>
      </p:pic>
      <p:pic>
        <p:nvPicPr>
          <p:cNvPr id="7" name="Picture 6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7DEB65B7-0C6D-333A-CA5E-B1533C34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7" y="1665352"/>
            <a:ext cx="2124867" cy="159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3708-7C21-F86D-8451-9BEC48DEFCA5}"/>
              </a:ext>
            </a:extLst>
          </p:cNvPr>
          <p:cNvSpPr txBox="1"/>
          <p:nvPr/>
        </p:nvSpPr>
        <p:spPr>
          <a:xfrm>
            <a:off x="2786677" y="962393"/>
            <a:ext cx="2614888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Large Shear Apparatus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machine with buttons on it&#10;&#10;Description automatically generated">
            <a:extLst>
              <a:ext uri="{FF2B5EF4-FFF2-40B4-BE49-F238E27FC236}">
                <a16:creationId xmlns:a16="http://schemas.microsoft.com/office/drawing/2014/main" id="{4A23C5BB-BD27-14F6-BDC7-91EDD37CA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3" r="13971"/>
          <a:stretch/>
        </p:blipFill>
        <p:spPr>
          <a:xfrm>
            <a:off x="3086149" y="1725869"/>
            <a:ext cx="2189411" cy="1517119"/>
          </a:xfrm>
          <a:prstGeom prst="rect">
            <a:avLst/>
          </a:prstGeom>
        </p:spPr>
      </p:pic>
      <p:pic>
        <p:nvPicPr>
          <p:cNvPr id="24" name="Picture 23" descr="A machine with a blue and white object&#10;&#10;Description automatically generated">
            <a:extLst>
              <a:ext uri="{FF2B5EF4-FFF2-40B4-BE49-F238E27FC236}">
                <a16:creationId xmlns:a16="http://schemas.microsoft.com/office/drawing/2014/main" id="{20B2C4F3-E2D7-CB72-CDF1-688E9F83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49" y="3428999"/>
            <a:ext cx="2189411" cy="17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5" grpId="0" animBg="1"/>
      <p:bldP spid="26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Professional Experience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Experiences: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in  the </a:t>
            </a:r>
            <a:r>
              <a:rPr lang="en-US" sz="1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GreenProject</a:t>
            </a: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Company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Research at Minoosa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Applied Control &amp; Robotics Research Laboratory(ACRRL).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Mechatronics Department at “Arioobarzan”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engineer at  “Kasbo Kar Jahan Jadid”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Experiences:</a:t>
            </a:r>
          </a:p>
          <a:p>
            <a:pPr algn="just"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Applications in Control (LabVIEW and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Shiraz University. (3 years)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Input Multi Output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simester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559678"/>
            <a:ext cx="4124566" cy="143880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PROFESSIONAL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11270" y="1056726"/>
            <a:ext cx="7180729" cy="412487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Languages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: C, C++, Python, PLC Programming.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Software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MATLAB, LabVIEW, Altium Designer, Proteus.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Systems: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ARM, AVR, PIC, Arduino, Raspberry Pi,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NodeMCU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 Simulators: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Utopia-Regular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ROS,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KUKA.Sim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CoppeliaSim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CAD Tools: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SolidWorks,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Core PTC, Siemens NX, Abaqus, 3D printing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Industrial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KUKA, ABB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Libraries: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OpenCV, TensorFlow, Keras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 Systems: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Windows, Linux.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 Software: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Office,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EdrawMax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, Visio, Latex, Endnote, Mendeley.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3D12-240B-1FBC-F775-6728B31C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857080"/>
            <a:ext cx="10107105" cy="365509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 for your consideration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BC62D-B218-10F2-DD6F-72B157C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036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559678"/>
            <a:ext cx="4255247" cy="2221622"/>
          </a:xfrm>
        </p:spPr>
        <p:txBody>
          <a:bodyPr/>
          <a:lstStyle/>
          <a:p>
            <a:pPr algn="ctr"/>
            <a:r>
              <a:rPr lang="en-US" dirty="0"/>
              <a:t>AWARDS AND PRIZES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65517" y="1180214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Place Gladiators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place in 30 kg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 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of Honor In 15th National Skill Competitions in the field of robotics, Iran Technical and Vocational Training Organization, Karaj, Iran, Aug.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place in National Skill Competitions, the provincial stage in the field of robotics, Iran Technical and Vocational Training Organization, Fars, Iran, Jun.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place in National Skill Competitions, the provincial stage in the field of robotics, Iran Technical and Vocational Training Organization, Fars, Iran, Jun. 2013.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5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27007" y="268917"/>
            <a:ext cx="6960998" cy="6348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Altium Designer Software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Summer2019.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teaching certificate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,NURMS,Feb.2017.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and analyst of 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with the KAB method,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Installer of Intelligent Building Management System (BMS),Iran Technical and Vocational Training Organization,Nov.2016.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and installation of electrical panels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VocationalTraining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ICDL 2, Iran Technical and Vocational Training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grade 2 electrical power, Iran Technical and Vocational TrainingOrganization,July2016.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Programming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Robotic Concept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Hardware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Organization,Sep.2014.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South Industrial Management Institute(SIMI),Summer2013.</a:t>
            </a:r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5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909302"/>
            <a:ext cx="3833906" cy="8072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EDUCATION</a:t>
            </a:r>
            <a:br>
              <a:rPr lang="en-US" sz="4400" dirty="0"/>
            </a:br>
            <a:r>
              <a:rPr lang="en-US" sz="4400" dirty="0"/>
              <a:t>My background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606060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</a:t>
            </a:r>
            <a:r>
              <a:rPr lang="en-US" sz="19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Engineering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and control of non-holonomic mobile robots using the quasi-LPV method.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LPV and quasi-LPV Techniques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LMI Techniques for Solve LPV Equation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remodeling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Electrical Engineering, with a </a:t>
            </a:r>
            <a:r>
              <a:rPr lang="en-US" sz="19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specialty in Control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sound compass for trajectory control of mobile robot.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Industrial Electricity Discipline.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Mathematics and Physics Discipline.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79312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Robust control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Complex Mechatronic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0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93377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Robust control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Complex Mechatronic Devices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</a:t>
                      </a: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9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5"/>
            <a:ext cx="5836024" cy="1936376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Sara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Siamak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Maryam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Mohsen Mohammadi, Mohammad Hasan Asemani, Mohammad Reza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Hesamzadeh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Vedran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resiliency of power systems in presence of GPS spoofing attacks: A data‐driven deep‐learning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IET Generation, Transmission &amp; Distribution (2023).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8E8AA189-9DF2-04C1-79DA-9E584CD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 t="2621" r="1031" b="1517"/>
          <a:stretch/>
        </p:blipFill>
        <p:spPr>
          <a:xfrm>
            <a:off x="8875059" y="2202253"/>
            <a:ext cx="3112946" cy="1808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50ACA-1BC0-E109-B37F-7DF92405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71" y="2286001"/>
            <a:ext cx="3279249" cy="1640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C6EB2-60C3-07E1-ADF6-0C457C22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10289"/>
            <a:ext cx="4754096" cy="2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Mohammad Hassan Asemani.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"LPV Controller Design for Trajectory Tracking of Non-holonomic Wheeled Mobile Robots in the Presence of Slip."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202129th Iranian Conference on Electrical Engineering (ICEE).IEEE.(2021,October).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-up of several colorful squares&#10;&#10;Description automatically generated">
            <a:extLst>
              <a:ext uri="{FF2B5EF4-FFF2-40B4-BE49-F238E27FC236}">
                <a16:creationId xmlns:a16="http://schemas.microsoft.com/office/drawing/2014/main" id="{BA1B8A05-E25F-C2C8-4FAC-B9F3B872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67" y="2122949"/>
            <a:ext cx="5126972" cy="23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89176" y="120599"/>
            <a:ext cx="5836024" cy="168536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Shayan, M., Asemani, M. H.,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Sarmoori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B., &amp;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M.,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“Pressure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of Cellular Electromechanical Medical Mattress For BedsorePrevention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,”7th International Conference on Control, Instrumentation and Automation (ICCIA),IEEE. (2021, February).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een circuit board with blue and black components&#10;&#10;Description automatically generated">
            <a:extLst>
              <a:ext uri="{FF2B5EF4-FFF2-40B4-BE49-F238E27FC236}">
                <a16:creationId xmlns:a16="http://schemas.microsoft.com/office/drawing/2014/main" id="{D342FFC9-CEA0-C5CB-AFAE-77976580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48059" y="1612289"/>
            <a:ext cx="2287063" cy="3056965"/>
          </a:xfrm>
          <a:prstGeom prst="rect">
            <a:avLst/>
          </a:prstGeom>
        </p:spPr>
      </p:pic>
      <p:pic>
        <p:nvPicPr>
          <p:cNvPr id="7" name="Picture 6" descr="A collage of several different objects&#10;&#10;Description automatically generated with medium confidence">
            <a:extLst>
              <a:ext uri="{FF2B5EF4-FFF2-40B4-BE49-F238E27FC236}">
                <a16:creationId xmlns:a16="http://schemas.microsoft.com/office/drawing/2014/main" id="{FB8D858E-6A32-01EF-DA71-337FBA15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231" y="4475580"/>
            <a:ext cx="2333738" cy="2287063"/>
          </a:xfrm>
          <a:prstGeom prst="rect">
            <a:avLst/>
          </a:prstGeom>
        </p:spPr>
      </p:pic>
      <p:pic>
        <p:nvPicPr>
          <p:cNvPr id="10" name="Picture 9" descr="A metal shelf with several small objects&#10;&#10;Description automatically generated with medium confidence">
            <a:extLst>
              <a:ext uri="{FF2B5EF4-FFF2-40B4-BE49-F238E27FC236}">
                <a16:creationId xmlns:a16="http://schemas.microsoft.com/office/drawing/2014/main" id="{BD833E2D-F892-9A9F-CC8F-B23F66C73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1" b="13856"/>
          <a:stretch/>
        </p:blipFill>
        <p:spPr>
          <a:xfrm>
            <a:off x="5638800" y="1837117"/>
            <a:ext cx="1900518" cy="3214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A4ADB-55C8-025D-C217-D3E8C186E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015" y="5289824"/>
            <a:ext cx="4448175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5"/>
            <a:ext cx="5836024" cy="157778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3-Firouzimagham, D.,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Aminaie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&amp; Asemani, M. H.,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Transformer Oil Analysis Based on Spectroscopy Technique and Machine Learning Classifier: Experimental Setup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,”15th International Conference on Protection and Automation of Power Systems (IPAPS). IEEE. 2020.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table with a computer and several small bottles of liquid&#10;&#10;Description automatically generated">
            <a:extLst>
              <a:ext uri="{FF2B5EF4-FFF2-40B4-BE49-F238E27FC236}">
                <a16:creationId xmlns:a16="http://schemas.microsoft.com/office/drawing/2014/main" id="{FDE88871-3AF1-026A-52EC-7E9E04C2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699" y="1766047"/>
            <a:ext cx="3478306" cy="2608730"/>
          </a:xfrm>
          <a:prstGeom prst="rect">
            <a:avLst/>
          </a:prstGeom>
        </p:spPr>
      </p:pic>
      <p:pic>
        <p:nvPicPr>
          <p:cNvPr id="7" name="Picture 6" descr="A computer with a screen on&#10;&#10;Description automatically generated">
            <a:extLst>
              <a:ext uri="{FF2B5EF4-FFF2-40B4-BE49-F238E27FC236}">
                <a16:creationId xmlns:a16="http://schemas.microsoft.com/office/drawing/2014/main" id="{9A157A63-8F22-51C5-DF12-B4523392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59" y="2133216"/>
            <a:ext cx="2988748" cy="22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4-M.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Setoodeh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M.H. Asemani, '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'Construction of Lyapunov Functions using Multi-Objective Genetic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'',28thIranian Conference on Electrical Engineering (ICEE), Tabriz University,2020,Tabriz, Iran.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Jampour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A.S.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Arezoomand,M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 Recognition </a:t>
            </a:r>
            <a:r>
              <a:rPr lang="en-US" sz="1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basedon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 Gesture Recognition using Deterministic Finite Automata and Fuzzy Logic,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4th International Conference on Pattern Recognition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ImageAnalysis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(IPRIA), 2019, Tehran, Iran. IEEE.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4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343</TotalTime>
  <Words>1236</Words>
  <Application>Microsoft Office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Schoolbook</vt:lpstr>
      <vt:lpstr>Corbel</vt:lpstr>
      <vt:lpstr>Times New Roman</vt:lpstr>
      <vt:lpstr>Utopia-Regular</vt:lpstr>
      <vt:lpstr>Wingdings</vt:lpstr>
      <vt:lpstr>Headlines</vt:lpstr>
      <vt:lpstr>Mohammad Sabouri</vt:lpstr>
      <vt:lpstr>EDUCATION My background </vt:lpstr>
      <vt:lpstr>Research Interest</vt:lpstr>
      <vt:lpstr>Research Interest</vt:lpstr>
      <vt:lpstr>PUBLICATIONS </vt:lpstr>
      <vt:lpstr>PUBLICATIONS </vt:lpstr>
      <vt:lpstr>PUBLICATIONS </vt:lpstr>
      <vt:lpstr>PUBLICATIONS </vt:lpstr>
      <vt:lpstr>PUBLICATIONS </vt:lpstr>
      <vt:lpstr>PowerPoint Presentation</vt:lpstr>
      <vt:lpstr>PowerPoint Presentation</vt:lpstr>
      <vt:lpstr>Professional Experience </vt:lpstr>
      <vt:lpstr>PROFESSIONAL SKILLS</vt:lpstr>
      <vt:lpstr>Thank you for your consideration</vt:lpstr>
      <vt:lpstr>AWARDS AND PRIZES</vt:lpstr>
      <vt:lpstr>EXTRA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Behnam Jabbari kalkhoran</dc:title>
  <dc:creator>Behnam Jabbari kalkhoran</dc:creator>
  <cp:lastModifiedBy>Mohammad Sabouri</cp:lastModifiedBy>
  <cp:revision>89</cp:revision>
  <dcterms:created xsi:type="dcterms:W3CDTF">2023-03-06T09:28:06Z</dcterms:created>
  <dcterms:modified xsi:type="dcterms:W3CDTF">2024-06-27T15:58:45Z</dcterms:modified>
</cp:coreProperties>
</file>